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96" y="-54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CD68404-3F3D-419D-89E2-E0519D6B0127}" type="datetimeFigureOut">
              <a:rPr lang="ru-RU" smtClean="0"/>
              <a:t>13.11.2023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699FF2-0C46-4524-B037-84657895D997}"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CD68404-3F3D-419D-89E2-E0519D6B0127}" type="datetimeFigureOut">
              <a:rPr lang="ru-RU" smtClean="0"/>
              <a:t>13.11.2023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699FF2-0C46-4524-B037-84657895D997}"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CD68404-3F3D-419D-89E2-E0519D6B0127}" type="datetimeFigureOut">
              <a:rPr lang="ru-RU" smtClean="0"/>
              <a:t>13.11.2023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699FF2-0C46-4524-B037-84657895D997}"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FCD68404-3F3D-419D-89E2-E0519D6B0127}" type="datetimeFigureOut">
              <a:rPr lang="ru-RU" smtClean="0"/>
              <a:t>13.11.2023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699FF2-0C46-4524-B037-84657895D997}"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CD68404-3F3D-419D-89E2-E0519D6B0127}" type="datetimeFigureOut">
              <a:rPr lang="ru-RU" smtClean="0"/>
              <a:t>13.11.2023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D699FF2-0C46-4524-B037-84657895D99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FCD68404-3F3D-419D-89E2-E0519D6B0127}" type="datetimeFigureOut">
              <a:rPr lang="ru-RU" smtClean="0"/>
              <a:t>13.11.2023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D699FF2-0C46-4524-B037-84657895D99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FCD68404-3F3D-419D-89E2-E0519D6B0127}" type="datetimeFigureOut">
              <a:rPr lang="ru-RU" smtClean="0"/>
              <a:t>13.11.2023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D699FF2-0C46-4524-B037-84657895D99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CD68404-3F3D-419D-89E2-E0519D6B0127}" type="datetimeFigureOut">
              <a:rPr lang="ru-RU" smtClean="0"/>
              <a:t>13.11.2023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699FF2-0C46-4524-B037-84657895D997}"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CD68404-3F3D-419D-89E2-E0519D6B0127}" type="datetimeFigureOut">
              <a:rPr lang="ru-RU" smtClean="0"/>
              <a:t>13.11.2023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699FF2-0C46-4524-B037-84657895D997}"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CD68404-3F3D-419D-89E2-E0519D6B0127}" type="datetimeFigureOut">
              <a:rPr lang="ru-RU" smtClean="0"/>
              <a:t>13.11.2023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699FF2-0C46-4524-B037-84657895D99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CD68404-3F3D-419D-89E2-E0519D6B0127}" type="datetimeFigureOut">
              <a:rPr lang="ru-RU" smtClean="0"/>
              <a:t>13.11.2023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699FF2-0C46-4524-B037-84657895D997}"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FCD68404-3F3D-419D-89E2-E0519D6B0127}" type="datetimeFigureOut">
              <a:rPr lang="ru-RU" smtClean="0"/>
              <a:t>13.11.2023</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5D699FF2-0C46-4524-B037-84657895D997}"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b="1" dirty="0" err="1">
                <a:latin typeface="Times New Roman" panose="02020603050405020304" pitchFamily="18" charset="0"/>
                <a:cs typeface="Times New Roman" panose="02020603050405020304" pitchFamily="18" charset="0"/>
              </a:rPr>
              <a:t>Дәріс</a:t>
            </a: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13</a:t>
            </a:r>
            <a:endParaRPr lang="ru-RU"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lstStyle/>
          <a:p>
            <a:r>
              <a:rPr lang="kk-KZ" b="1" dirty="0">
                <a:solidFill>
                  <a:srgbClr val="FF0000"/>
                </a:solidFill>
                <a:latin typeface="Times New Roman" panose="02020603050405020304" pitchFamily="18" charset="0"/>
                <a:cs typeface="Times New Roman" panose="02020603050405020304" pitchFamily="18" charset="0"/>
              </a:rPr>
              <a:t>Баға белгілеудегі өнім сапасының маңызы.</a:t>
            </a:r>
            <a:endParaRPr lang="ru-RU"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73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a:bodyPr>
          <a:lstStyle/>
          <a:p>
            <a:pPr marL="0" indent="0" algn="just">
              <a:buNone/>
            </a:pPr>
            <a:r>
              <a:rPr lang="kk-KZ" dirty="0" smtClean="0"/>
              <a:t>	</a:t>
            </a:r>
            <a:r>
              <a:rPr lang="kk-KZ" dirty="0" smtClean="0">
                <a:latin typeface="Times New Roman" panose="02020603050405020304" pitchFamily="18" charset="0"/>
                <a:cs typeface="Times New Roman" panose="02020603050405020304" pitchFamily="18" charset="0"/>
              </a:rPr>
              <a:t>Баға </a:t>
            </a:r>
            <a:r>
              <a:rPr lang="kk-KZ" dirty="0">
                <a:latin typeface="Times New Roman" panose="02020603050405020304" pitchFamily="18" charset="0"/>
                <a:cs typeface="Times New Roman" panose="02020603050405020304" pitchFamily="18" charset="0"/>
              </a:rPr>
              <a:t>белгілеу кезінде өнім сапасына  үлкен мән беріледі. Жоғары сапада жоғары </a:t>
            </a:r>
            <a:r>
              <a:rPr lang="kk-KZ" u="sng" dirty="0">
                <a:solidFill>
                  <a:srgbClr val="FF0000"/>
                </a:solidFill>
                <a:latin typeface="Times New Roman" panose="02020603050405020304" pitchFamily="18" charset="0"/>
                <a:cs typeface="Times New Roman" panose="02020603050405020304" pitchFamily="18" charset="0"/>
              </a:rPr>
              <a:t>баға қою стратегиясы</a:t>
            </a:r>
            <a:r>
              <a:rPr lang="kk-KZ"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қолданылады.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Өнім </a:t>
            </a:r>
            <a:r>
              <a:rPr lang="kk-KZ" dirty="0">
                <a:latin typeface="Times New Roman" panose="02020603050405020304" pitchFamily="18" charset="0"/>
                <a:cs typeface="Times New Roman" panose="02020603050405020304" pitchFamily="18" charset="0"/>
              </a:rPr>
              <a:t>сапасының артуы кәсіпорын қызметінің маңызды көрсеткіштерінің бірі. Сол арқылы өндіріске инновацияның енгізілуін, тиімділіктің жоғарлауын, ресурстардың  үнемді пайдалануын анықтайды.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Қазіргі </a:t>
            </a:r>
            <a:r>
              <a:rPr lang="kk-KZ" dirty="0">
                <a:latin typeface="Times New Roman" panose="02020603050405020304" pitchFamily="18" charset="0"/>
                <a:cs typeface="Times New Roman" panose="02020603050405020304" pitchFamily="18" charset="0"/>
              </a:rPr>
              <a:t>кезде кәсіпорындар арасындағы бәсеке өнім сапасының дәрежесімен жүріледі.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85495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Мемлекет </a:t>
            </a:r>
            <a:r>
              <a:rPr lang="kk-KZ" dirty="0">
                <a:latin typeface="Times New Roman" panose="02020603050405020304" pitchFamily="18" charset="0"/>
                <a:cs typeface="Times New Roman" panose="02020603050405020304" pitchFamily="18" charset="0"/>
              </a:rPr>
              <a:t>бойынша сапа дегеніміз – тағайындалуға сәйкес белгілі бір қажеттілікті қанағаттандыруға жарамды өнімнің жиынтық қасиеттері. Тауар сатып алушы сол өнім өзінің тұтынуындағы барлық шарттарына лайық болса, онда бұл тауар сапалы деп саналады.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Егер</a:t>
            </a:r>
            <a:r>
              <a:rPr lang="kk-KZ" dirty="0">
                <a:latin typeface="Times New Roman" panose="02020603050405020304" pitchFamily="18" charset="0"/>
                <a:cs typeface="Times New Roman" panose="02020603050405020304" pitchFamily="18" charset="0"/>
              </a:rPr>
              <a:t>, өнімнің сапасына баға беру керек болса онда оның қасиеттерін халықаралық немесе отандық стандарт талаптарымен салыстыру қажет. Мұнда </a:t>
            </a:r>
            <a:r>
              <a:rPr lang="kk-KZ" u="sng" dirty="0">
                <a:solidFill>
                  <a:srgbClr val="FF0000"/>
                </a:solidFill>
                <a:latin typeface="Times New Roman" panose="02020603050405020304" pitchFamily="18" charset="0"/>
                <a:cs typeface="Times New Roman" panose="02020603050405020304" pitchFamily="18" charset="0"/>
              </a:rPr>
              <a:t>сапалар деңгейі</a:t>
            </a:r>
            <a:r>
              <a:rPr lang="kk-KZ" dirty="0">
                <a:latin typeface="Times New Roman" panose="02020603050405020304" pitchFamily="18" charset="0"/>
                <a:cs typeface="Times New Roman" panose="02020603050405020304" pitchFamily="18" charset="0"/>
              </a:rPr>
              <a:t> термині шетелдік әдебиеттерде </a:t>
            </a:r>
            <a:r>
              <a:rPr lang="kk-KZ" u="sng" dirty="0">
                <a:solidFill>
                  <a:srgbClr val="FF0000"/>
                </a:solidFill>
                <a:latin typeface="Times New Roman" panose="02020603050405020304" pitchFamily="18" charset="0"/>
                <a:cs typeface="Times New Roman" panose="02020603050405020304" pitchFamily="18" charset="0"/>
              </a:rPr>
              <a:t>салыстырмалы сапа</a:t>
            </a:r>
            <a:r>
              <a:rPr lang="kk-KZ" dirty="0">
                <a:solidFill>
                  <a:srgbClr val="FF0000"/>
                </a:solidFill>
                <a:latin typeface="Times New Roman" panose="02020603050405020304" pitchFamily="18" charset="0"/>
                <a:cs typeface="Times New Roman" panose="02020603050405020304" pitchFamily="18" charset="0"/>
              </a:rPr>
              <a:t> , </a:t>
            </a:r>
            <a:r>
              <a:rPr lang="kk-KZ" u="sng" dirty="0">
                <a:solidFill>
                  <a:srgbClr val="FF0000"/>
                </a:solidFill>
                <a:latin typeface="Times New Roman" panose="02020603050405020304" pitchFamily="18" charset="0"/>
                <a:cs typeface="Times New Roman" panose="02020603050405020304" pitchFamily="18" charset="0"/>
              </a:rPr>
              <a:t>сапа өлшемі </a:t>
            </a:r>
            <a:r>
              <a:rPr lang="kk-KZ" dirty="0">
                <a:latin typeface="Times New Roman" panose="02020603050405020304" pitchFamily="18" charset="0"/>
                <a:cs typeface="Times New Roman" panose="02020603050405020304" pitchFamily="18" charset="0"/>
              </a:rPr>
              <a:t>терминдері қолданылады.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Стандарттарда </a:t>
            </a:r>
            <a:r>
              <a:rPr lang="kk-KZ" dirty="0">
                <a:latin typeface="Times New Roman" panose="02020603050405020304" pitchFamily="18" charset="0"/>
                <a:cs typeface="Times New Roman" panose="02020603050405020304" pitchFamily="18" charset="0"/>
              </a:rPr>
              <a:t>немесе техникалық шарттарда бекітілген мемлекеттік және халықаралық үлгілер мен талаптар </a:t>
            </a:r>
            <a:r>
              <a:rPr lang="kk-KZ" b="1" dirty="0">
                <a:solidFill>
                  <a:srgbClr val="FF0000"/>
                </a:solidFill>
                <a:latin typeface="Times New Roman" panose="02020603050405020304" pitchFamily="18" charset="0"/>
                <a:cs typeface="Times New Roman" panose="02020603050405020304" pitchFamily="18" charset="0"/>
              </a:rPr>
              <a:t>эталон</a:t>
            </a:r>
            <a:r>
              <a:rPr lang="kk-KZ" b="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түсінігін береді.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3695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normAutofit fontScale="92500" lnSpcReduction="10000"/>
          </a:bodyPr>
          <a:lstStyle/>
          <a:p>
            <a:pPr marL="0" indent="0" algn="just">
              <a:buNone/>
            </a:pPr>
            <a:r>
              <a:rPr lang="kk-KZ" dirty="0" smtClean="0">
                <a:latin typeface="Times New Roman" panose="02020603050405020304" pitchFamily="18" charset="0"/>
                <a:cs typeface="Times New Roman" panose="02020603050405020304" pitchFamily="18" charset="0"/>
              </a:rPr>
              <a:t>	Кез-келген </a:t>
            </a:r>
            <a:r>
              <a:rPr lang="kk-KZ" dirty="0">
                <a:latin typeface="Times New Roman" panose="02020603050405020304" pitchFamily="18" charset="0"/>
                <a:cs typeface="Times New Roman" panose="02020603050405020304" pitchFamily="18" charset="0"/>
              </a:rPr>
              <a:t>құжат немесе эталон өнім қасиеттерінің белгілі бір жиынын және сипаттамасын қандай да бір уақыт кезеңіне заңдастырып отырады. Осыған байланысты </a:t>
            </a:r>
            <a:r>
              <a:rPr lang="kk-KZ" b="1" dirty="0">
                <a:latin typeface="Times New Roman" panose="02020603050405020304" pitchFamily="18" charset="0"/>
                <a:cs typeface="Times New Roman" panose="02020603050405020304" pitchFamily="18" charset="0"/>
              </a:rPr>
              <a:t>сапа </a:t>
            </a:r>
            <a:r>
              <a:rPr lang="kk-KZ" dirty="0">
                <a:latin typeface="Times New Roman" panose="02020603050405020304" pitchFamily="18" charset="0"/>
                <a:cs typeface="Times New Roman" panose="02020603050405020304" pitchFamily="18" charset="0"/>
              </a:rPr>
              <a:t>дегеніміз – тауар қасиеттерінің белгілі бір тұтыну жағдайындағы қажеттіліктерді қанағаттандыру дәрежесін сипаттайтын қоғамдық баға. Өнім қасиеттеріне оның өнімділігі, түсі, сенімділігі, ұзақ мерзімділігі т.б жатады. Өнімнің барлық қасиеттері келесі топтарға бөлінеді: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Белгілеу </a:t>
            </a:r>
            <a:r>
              <a:rPr lang="kk-KZ" dirty="0">
                <a:latin typeface="Times New Roman" panose="02020603050405020304" pitchFamily="18" charset="0"/>
                <a:cs typeface="Times New Roman" panose="02020603050405020304" pitchFamily="18" charset="0"/>
              </a:rPr>
              <a:t>көрсеткіштері (өнімділік, танымалдылығы,өлшеу диапазоны т.б)</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Сенімділік </a:t>
            </a:r>
            <a:r>
              <a:rPr lang="kk-KZ" dirty="0">
                <a:latin typeface="Times New Roman" panose="02020603050405020304" pitchFamily="18" charset="0"/>
                <a:cs typeface="Times New Roman" panose="02020603050405020304" pitchFamily="18" charset="0"/>
              </a:rPr>
              <a:t>әне технологиялық көрсеткіштері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Унификациялау </a:t>
            </a:r>
            <a:r>
              <a:rPr lang="kk-KZ" dirty="0">
                <a:latin typeface="Times New Roman" panose="02020603050405020304" pitchFamily="18" charset="0"/>
                <a:cs typeface="Times New Roman" panose="02020603050405020304" pitchFamily="18" charset="0"/>
              </a:rPr>
              <a:t>және стандарттау көрсеткіштері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Эстетикалық </a:t>
            </a:r>
            <a:r>
              <a:rPr lang="kk-KZ" dirty="0">
                <a:latin typeface="Times New Roman" panose="02020603050405020304" pitchFamily="18" charset="0"/>
                <a:cs typeface="Times New Roman" panose="02020603050405020304" pitchFamily="18" charset="0"/>
              </a:rPr>
              <a:t>көрсеткіштер</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Эргономикалық </a:t>
            </a:r>
            <a:r>
              <a:rPr lang="kk-KZ" dirty="0">
                <a:latin typeface="Times New Roman" panose="02020603050405020304" pitchFamily="18" charset="0"/>
                <a:cs typeface="Times New Roman" panose="02020603050405020304" pitchFamily="18" charset="0"/>
              </a:rPr>
              <a:t>көрсеткіштер</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Тасымалдылық </a:t>
            </a:r>
            <a:r>
              <a:rPr lang="kk-KZ" dirty="0">
                <a:latin typeface="Times New Roman" panose="02020603050405020304" pitchFamily="18" charset="0"/>
                <a:cs typeface="Times New Roman" panose="02020603050405020304" pitchFamily="18" charset="0"/>
              </a:rPr>
              <a:t>көрсеткіштері</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Патентті </a:t>
            </a:r>
            <a:r>
              <a:rPr lang="kk-KZ" dirty="0">
                <a:latin typeface="Times New Roman" panose="02020603050405020304" pitchFamily="18" charset="0"/>
                <a:cs typeface="Times New Roman" panose="02020603050405020304" pitchFamily="18" charset="0"/>
              </a:rPr>
              <a:t>құқықтық көрсеткіштер</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Экологиялық </a:t>
            </a:r>
            <a:r>
              <a:rPr lang="kk-KZ" dirty="0">
                <a:latin typeface="Times New Roman" panose="02020603050405020304" pitchFamily="18" charset="0"/>
                <a:cs typeface="Times New Roman" panose="02020603050405020304" pitchFamily="18" charset="0"/>
              </a:rPr>
              <a:t>көрсеткіштер</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Қауіпсіздік </a:t>
            </a:r>
            <a:r>
              <a:rPr lang="kk-KZ" dirty="0">
                <a:latin typeface="Times New Roman" panose="02020603050405020304" pitchFamily="18" charset="0"/>
                <a:cs typeface="Times New Roman" panose="02020603050405020304" pitchFamily="18" charset="0"/>
              </a:rPr>
              <a:t>көрсеткіштері</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65120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Өнімді </a:t>
            </a:r>
            <a:r>
              <a:rPr lang="kk-KZ" dirty="0">
                <a:latin typeface="Times New Roman" panose="02020603050405020304" pitchFamily="18" charset="0"/>
                <a:cs typeface="Times New Roman" panose="02020603050405020304" pitchFamily="18" charset="0"/>
              </a:rPr>
              <a:t>тұтыну мақсатына байланысты сәйкес сапа көрсеткіштері қолданылады. Мысалы, жөндеу жұмысын жүргізуге қаржыны үнемдеу мақсатында жөндеуге жарамдылық көрсеткіші қолданылады.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Сапаның </a:t>
            </a:r>
            <a:r>
              <a:rPr lang="kk-KZ" dirty="0">
                <a:solidFill>
                  <a:srgbClr val="FF0000"/>
                </a:solidFill>
                <a:latin typeface="Times New Roman" panose="02020603050405020304" pitchFamily="18" charset="0"/>
                <a:cs typeface="Times New Roman" panose="02020603050405020304" pitchFamily="18" charset="0"/>
              </a:rPr>
              <a:t>белгілеу көрсеткіштері</a:t>
            </a:r>
            <a:r>
              <a:rPr lang="kk-KZ" dirty="0">
                <a:latin typeface="Times New Roman" panose="02020603050405020304" pitchFamily="18" charset="0"/>
                <a:cs typeface="Times New Roman" panose="02020603050405020304" pitchFamily="18" charset="0"/>
              </a:rPr>
              <a:t> – өнімді қолданудағы негізгі пайдалы эффект немесе тиім шамасын сипаттайды.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Технологиялық </a:t>
            </a:r>
            <a:r>
              <a:rPr lang="kk-KZ" dirty="0">
                <a:solidFill>
                  <a:srgbClr val="FF0000"/>
                </a:solidFill>
                <a:latin typeface="Times New Roman" panose="02020603050405020304" pitchFamily="18" charset="0"/>
                <a:cs typeface="Times New Roman" panose="02020603050405020304" pitchFamily="18" charset="0"/>
              </a:rPr>
              <a:t>цикл </a:t>
            </a:r>
            <a:r>
              <a:rPr lang="kk-KZ" dirty="0">
                <a:latin typeface="Times New Roman" panose="02020603050405020304" pitchFamily="18" charset="0"/>
                <a:cs typeface="Times New Roman" panose="02020603050405020304" pitchFamily="18" charset="0"/>
              </a:rPr>
              <a:t>процесінде еңбек құралдары, уақытты, материалдарды тиімді пайдалануды сипаттайды.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7111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Унификациялау </a:t>
            </a:r>
            <a:r>
              <a:rPr lang="kk-KZ" dirty="0">
                <a:latin typeface="Times New Roman" panose="02020603050405020304" pitchFamily="18" charset="0"/>
                <a:cs typeface="Times New Roman" panose="02020603050405020304" pitchFamily="18" charset="0"/>
              </a:rPr>
              <a:t>және стандарттау – өнімнің толық стандарттылығы және басқа өнімдермен салыстырғандағы унификация деңгейін сипаттайды. Өнімнің стандартталуы мен унификациялануы неғұрлым жоғары болса өндірісте және тұтынуда соғұрлым жоғары сапаға ие деп санайды.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Экономикалық </a:t>
            </a:r>
            <a:r>
              <a:rPr lang="kk-KZ" dirty="0">
                <a:solidFill>
                  <a:srgbClr val="FF0000"/>
                </a:solidFill>
                <a:latin typeface="Times New Roman" panose="02020603050405020304" pitchFamily="18" charset="0"/>
                <a:cs typeface="Times New Roman" panose="02020603050405020304" pitchFamily="18" charset="0"/>
              </a:rPr>
              <a:t>көрсеткіштер</a:t>
            </a:r>
            <a:r>
              <a:rPr lang="kk-KZ" dirty="0">
                <a:latin typeface="Times New Roman" panose="02020603050405020304" pitchFamily="18" charset="0"/>
                <a:cs typeface="Times New Roman" panose="02020603050405020304" pitchFamily="18" charset="0"/>
              </a:rPr>
              <a:t>  - адамның өнімді пайдаланудағы қолайлығын көрсетеді.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Эстетикалық </a:t>
            </a:r>
            <a:r>
              <a:rPr lang="kk-KZ" dirty="0">
                <a:solidFill>
                  <a:srgbClr val="FF0000"/>
                </a:solidFill>
                <a:latin typeface="Times New Roman" panose="02020603050405020304" pitchFamily="18" charset="0"/>
                <a:cs typeface="Times New Roman" panose="02020603050405020304" pitchFamily="18" charset="0"/>
              </a:rPr>
              <a:t>көрсеткіштер </a:t>
            </a:r>
            <a:r>
              <a:rPr lang="kk-KZ" dirty="0">
                <a:latin typeface="Times New Roman" panose="02020603050405020304" pitchFamily="18" charset="0"/>
                <a:cs typeface="Times New Roman" panose="02020603050405020304" pitchFamily="18" charset="0"/>
              </a:rPr>
              <a:t>– өнімдегі түстердің сәйкестігін, формасын, түрін, өңін, стилін т.б сипаттайды.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Тасымалдық </a:t>
            </a:r>
            <a:r>
              <a:rPr lang="kk-KZ" dirty="0">
                <a:solidFill>
                  <a:srgbClr val="FF0000"/>
                </a:solidFill>
                <a:latin typeface="Times New Roman" panose="02020603050405020304" pitchFamily="18" charset="0"/>
                <a:cs typeface="Times New Roman" panose="02020603050405020304" pitchFamily="18" charset="0"/>
              </a:rPr>
              <a:t>көрсеткіштер </a:t>
            </a:r>
            <a:r>
              <a:rPr lang="kk-KZ" dirty="0">
                <a:latin typeface="Times New Roman" panose="02020603050405020304" pitchFamily="18" charset="0"/>
                <a:cs typeface="Times New Roman" panose="02020603050405020304" pitchFamily="18" charset="0"/>
              </a:rPr>
              <a:t>– өнімдердің қасиеттерін бұзбай әртүрлі көлікпен тасымалдану мүмкіндік дәрежесін көрсетеді.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Патенттік-құқықтық </a:t>
            </a:r>
            <a:r>
              <a:rPr lang="kk-KZ" dirty="0">
                <a:solidFill>
                  <a:srgbClr val="FF0000"/>
                </a:solidFill>
                <a:latin typeface="Times New Roman" panose="02020603050405020304" pitchFamily="18" charset="0"/>
                <a:cs typeface="Times New Roman" panose="02020603050405020304" pitchFamily="18" charset="0"/>
              </a:rPr>
              <a:t>көрсеткіштер </a:t>
            </a:r>
            <a:r>
              <a:rPr lang="kk-KZ" dirty="0">
                <a:latin typeface="Times New Roman" panose="02020603050405020304" pitchFamily="18" charset="0"/>
                <a:cs typeface="Times New Roman" panose="02020603050405020304" pitchFamily="18" charset="0"/>
              </a:rPr>
              <a:t>– өнімнің патенттік қорғалуын құқығын сипаттайды.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91631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Экологиялық </a:t>
            </a:r>
            <a:r>
              <a:rPr lang="kk-KZ" dirty="0">
                <a:solidFill>
                  <a:srgbClr val="FF0000"/>
                </a:solidFill>
                <a:latin typeface="Times New Roman" panose="02020603050405020304" pitchFamily="18" charset="0"/>
                <a:cs typeface="Times New Roman" panose="02020603050405020304" pitchFamily="18" charset="0"/>
              </a:rPr>
              <a:t>көрсеткіштер </a:t>
            </a:r>
            <a:r>
              <a:rPr lang="kk-KZ" dirty="0">
                <a:latin typeface="Times New Roman" panose="02020603050405020304" pitchFamily="18" charset="0"/>
                <a:cs typeface="Times New Roman" panose="02020603050405020304" pitchFamily="18" charset="0"/>
              </a:rPr>
              <a:t>– өнімді тұтыну, сақтау кезінде туындайтын зиянды әсерлер дәрежесін көрсетеді.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Қауіпсіздік </a:t>
            </a:r>
            <a:r>
              <a:rPr lang="kk-KZ" dirty="0">
                <a:solidFill>
                  <a:srgbClr val="FF0000"/>
                </a:solidFill>
                <a:latin typeface="Times New Roman" panose="02020603050405020304" pitchFamily="18" charset="0"/>
                <a:cs typeface="Times New Roman" panose="02020603050405020304" pitchFamily="18" charset="0"/>
              </a:rPr>
              <a:t>көрсеткіші </a:t>
            </a:r>
            <a:r>
              <a:rPr lang="kk-KZ" dirty="0">
                <a:latin typeface="Times New Roman" panose="02020603050405020304" pitchFamily="18" charset="0"/>
                <a:cs typeface="Times New Roman" panose="02020603050405020304" pitchFamily="18" charset="0"/>
              </a:rPr>
              <a:t>– өнімді пайдалануда, сақтауда және жөндеудегі қауіпсіздік дәрежесін сипаттайды.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Осы </a:t>
            </a:r>
            <a:r>
              <a:rPr lang="kk-KZ" dirty="0">
                <a:latin typeface="Times New Roman" panose="02020603050405020304" pitchFamily="18" charset="0"/>
                <a:cs typeface="Times New Roman" panose="02020603050405020304" pitchFamily="18" charset="0"/>
              </a:rPr>
              <a:t>көрсеткіштер жиыны өнімнің сапасын техникалық деңгейін бағалауға мүмкіндік береді және басқа ұқсас өнім сапасымен салыстыруда негізгі базаны құрайды.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Өнім </a:t>
            </a:r>
            <a:r>
              <a:rPr lang="kk-KZ" dirty="0">
                <a:latin typeface="Times New Roman" panose="02020603050405020304" pitchFamily="18" charset="0"/>
                <a:cs typeface="Times New Roman" panose="02020603050405020304" pitchFamily="18" charset="0"/>
              </a:rPr>
              <a:t>сапасын басқару жүйесінің маңызды элементі стандарттау болып табылады.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Стандарттаудың негізгі мақсаты - өнімнің прогресивті талаптарын анықтайтын нормативті техникалық құжаттар жүйесін құру. Сонымен қатар осы құжаттардың дұрыс пайдалануына бақылау жасау болып табылады.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696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Ал</a:t>
            </a:r>
            <a:r>
              <a:rPr lang="kk-KZ" dirty="0">
                <a:latin typeface="Times New Roman" panose="02020603050405020304" pitchFamily="18" charset="0"/>
                <a:cs typeface="Times New Roman" panose="02020603050405020304" pitchFamily="18" charset="0"/>
              </a:rPr>
              <a:t>, стандарт белгілі бір объектілермен қойылған талаптар, әдістемелер, сипаттамалар және жалпы принциптер негізінде тағайындалған құжат тек осы стандарттарда өндірілетін өнім сапасы бекітіледі. Стандарттау бойынша нормативті құжаттардың келесі түрлері бар:</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 Қазақстан </a:t>
            </a:r>
            <a:r>
              <a:rPr lang="kk-KZ" dirty="0">
                <a:latin typeface="Times New Roman" panose="02020603050405020304" pitchFamily="18" charset="0"/>
                <a:cs typeface="Times New Roman" panose="02020603050405020304" pitchFamily="18" charset="0"/>
              </a:rPr>
              <a:t>республикасының мемлекеттік стандарттары;</a:t>
            </a:r>
            <a:endParaRPr lang="ru-RU" dirty="0">
              <a:latin typeface="Times New Roman" panose="02020603050405020304" pitchFamily="18" charset="0"/>
              <a:cs typeface="Times New Roman" panose="02020603050405020304" pitchFamily="18" charset="0"/>
            </a:endParaRPr>
          </a:p>
          <a:p>
            <a:pPr lvl="0" algn="just">
              <a:buFontTx/>
              <a:buChar char="-"/>
            </a:pPr>
            <a:r>
              <a:rPr lang="kk-KZ" dirty="0" smtClean="0">
                <a:latin typeface="Times New Roman" panose="02020603050405020304" pitchFamily="18" charset="0"/>
                <a:cs typeface="Times New Roman" panose="02020603050405020304" pitchFamily="18" charset="0"/>
              </a:rPr>
              <a:t>Салалық </a:t>
            </a:r>
            <a:r>
              <a:rPr lang="kk-KZ" dirty="0">
                <a:latin typeface="Times New Roman" panose="02020603050405020304" pitchFamily="18" charset="0"/>
                <a:cs typeface="Times New Roman" panose="02020603050405020304" pitchFamily="18" charset="0"/>
              </a:rPr>
              <a:t>стандарттар</a:t>
            </a:r>
            <a:r>
              <a:rPr lang="kk-KZ" dirty="0" smtClean="0">
                <a:latin typeface="Times New Roman" panose="02020603050405020304" pitchFamily="18" charset="0"/>
                <a:cs typeface="Times New Roman" panose="02020603050405020304" pitchFamily="18" charset="0"/>
              </a:rPr>
              <a:t>;</a:t>
            </a:r>
          </a:p>
          <a:p>
            <a:pPr lvl="0" algn="just">
              <a:buFontTx/>
              <a:buChar char="-"/>
            </a:pPr>
            <a:r>
              <a:rPr lang="kk-KZ" dirty="0" smtClean="0">
                <a:latin typeface="Times New Roman" panose="02020603050405020304" pitchFamily="18" charset="0"/>
                <a:cs typeface="Times New Roman" panose="02020603050405020304" pitchFamily="18" charset="0"/>
              </a:rPr>
              <a:t>Техникалық </a:t>
            </a:r>
            <a:r>
              <a:rPr lang="kk-KZ" dirty="0">
                <a:latin typeface="Times New Roman" panose="02020603050405020304" pitchFamily="18" charset="0"/>
                <a:cs typeface="Times New Roman" panose="02020603050405020304" pitchFamily="18" charset="0"/>
              </a:rPr>
              <a:t>шарттар</a:t>
            </a:r>
            <a:r>
              <a:rPr lang="kk-KZ" dirty="0" smtClean="0">
                <a:latin typeface="Times New Roman" panose="02020603050405020304" pitchFamily="18" charset="0"/>
                <a:cs typeface="Times New Roman" panose="02020603050405020304" pitchFamily="18" charset="0"/>
              </a:rPr>
              <a:t>;</a:t>
            </a:r>
          </a:p>
          <a:p>
            <a:pPr marL="0" lvl="0" indent="0" algn="just">
              <a:buNone/>
            </a:pPr>
            <a:r>
              <a:rPr lang="kk-KZ" dirty="0" smtClean="0">
                <a:latin typeface="Times New Roman" panose="02020603050405020304" pitchFamily="18" charset="0"/>
                <a:cs typeface="Times New Roman" panose="02020603050405020304" pitchFamily="18" charset="0"/>
              </a:rPr>
              <a:t>-Кәсіпорындардың </a:t>
            </a:r>
            <a:r>
              <a:rPr lang="kk-KZ" dirty="0">
                <a:latin typeface="Times New Roman" panose="02020603050405020304" pitchFamily="18" charset="0"/>
                <a:cs typeface="Times New Roman" panose="02020603050405020304" pitchFamily="18" charset="0"/>
              </a:rPr>
              <a:t>бірлестіктерінің ассоцияциялардың, концерн стандарттары бар;</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Халықаралық стандарттар.</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875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Олардың </a:t>
            </a:r>
            <a:r>
              <a:rPr lang="kk-KZ" dirty="0">
                <a:latin typeface="Times New Roman" panose="02020603050405020304" pitchFamily="18" charset="0"/>
                <a:cs typeface="Times New Roman" panose="02020603050405020304" pitchFamily="18" charset="0"/>
              </a:rPr>
              <a:t>мақсаты – іс жүзіндегі және жаңа сапа жүйелерін жасауда оларды сертификациялауда халықаралық деңгейдегі бірыңғай әдістемелік негізге келтіру. Өнім сертификаты тауарды сатып оларда оның стандарттар талабына сәйкестігін тексеру мүмкіндігін береді. Сертификат өнімнің толық тексерілгендігін, сынақтан өткізілгендігін, жарамдылығын көрсетеді. </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a:t>
            </a:r>
            <a:r>
              <a:rPr lang="kk-KZ" dirty="0" smtClean="0">
                <a:solidFill>
                  <a:srgbClr val="FF0000"/>
                </a:solidFill>
                <a:latin typeface="Times New Roman" panose="02020603050405020304" pitchFamily="18" charset="0"/>
                <a:cs typeface="Times New Roman" panose="02020603050405020304" pitchFamily="18" charset="0"/>
              </a:rPr>
              <a:t>Сапа </a:t>
            </a:r>
            <a:r>
              <a:rPr lang="kk-KZ" dirty="0">
                <a:solidFill>
                  <a:srgbClr val="FF0000"/>
                </a:solidFill>
                <a:latin typeface="Times New Roman" panose="02020603050405020304" pitchFamily="18" charset="0"/>
                <a:cs typeface="Times New Roman" panose="02020603050405020304" pitchFamily="18" charset="0"/>
              </a:rPr>
              <a:t>сертификаты </a:t>
            </a:r>
            <a:r>
              <a:rPr lang="kk-KZ" dirty="0">
                <a:latin typeface="Times New Roman" panose="02020603050405020304" pitchFamily="18" charset="0"/>
                <a:cs typeface="Times New Roman" panose="02020603050405020304" pitchFamily="18" charset="0"/>
              </a:rPr>
              <a:t>– тауардың сапасын оның стандартқа сай келуін куәландыратын ресми құжат.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3450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fontScale="40000" lnSpcReduction="20000"/>
          </a:bodyPr>
          <a:lstStyle/>
          <a:p>
            <a:pPr marL="0" indent="0" algn="just">
              <a:buNone/>
            </a:pPr>
            <a:r>
              <a:rPr lang="kk-KZ" dirty="0" smtClean="0">
                <a:latin typeface="Times New Roman" panose="02020603050405020304" pitchFamily="18" charset="0"/>
                <a:cs typeface="Times New Roman" panose="02020603050405020304" pitchFamily="18" charset="0"/>
              </a:rPr>
              <a:t>	</a:t>
            </a:r>
            <a:r>
              <a:rPr lang="kk-KZ" sz="5100" dirty="0" smtClean="0">
                <a:latin typeface="Times New Roman" panose="02020603050405020304" pitchFamily="18" charset="0"/>
                <a:cs typeface="Times New Roman" panose="02020603050405020304" pitchFamily="18" charset="0"/>
              </a:rPr>
              <a:t>Сапаны </a:t>
            </a:r>
            <a:r>
              <a:rPr lang="kk-KZ" sz="5100" dirty="0">
                <a:latin typeface="Times New Roman" panose="02020603050405020304" pitchFamily="18" charset="0"/>
                <a:cs typeface="Times New Roman" panose="02020603050405020304" pitchFamily="18" charset="0"/>
              </a:rPr>
              <a:t>анықтайтын әдістер сапамен қамтамасыз ету процесінде әдетте экономика-математикалық әдістер қолданылады,оларға мыналар жатады:</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-Сызықтық </a:t>
            </a:r>
            <a:r>
              <a:rPr lang="kk-KZ" sz="5100" dirty="0">
                <a:latin typeface="Times New Roman" panose="02020603050405020304" pitchFamily="18" charset="0"/>
                <a:cs typeface="Times New Roman" panose="02020603050405020304" pitchFamily="18" charset="0"/>
              </a:rPr>
              <a:t>әдіс</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Сызықтық </a:t>
            </a:r>
            <a:r>
              <a:rPr lang="kk-KZ" sz="5100" dirty="0">
                <a:latin typeface="Times New Roman" panose="02020603050405020304" pitchFamily="18" charset="0"/>
                <a:cs typeface="Times New Roman" panose="02020603050405020304" pitchFamily="18" charset="0"/>
              </a:rPr>
              <a:t>емес әдіс</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Динамикалық </a:t>
            </a:r>
            <a:r>
              <a:rPr lang="kk-KZ" sz="5100" dirty="0">
                <a:latin typeface="Times New Roman" panose="02020603050405020304" pitchFamily="18" charset="0"/>
                <a:cs typeface="Times New Roman" panose="02020603050405020304" pitchFamily="18" charset="0"/>
              </a:rPr>
              <a:t>программалау</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Сараптамалық </a:t>
            </a:r>
            <a:r>
              <a:rPr lang="kk-KZ" sz="5100" dirty="0">
                <a:latin typeface="Times New Roman" panose="02020603050405020304" pitchFamily="18" charset="0"/>
                <a:cs typeface="Times New Roman" panose="02020603050405020304" pitchFamily="18" charset="0"/>
              </a:rPr>
              <a:t>жоспарлау</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Иммитациондық </a:t>
            </a:r>
            <a:r>
              <a:rPr lang="kk-KZ" sz="5100" dirty="0">
                <a:latin typeface="Times New Roman" panose="02020603050405020304" pitchFamily="18" charset="0"/>
                <a:cs typeface="Times New Roman" panose="02020603050405020304" pitchFamily="18" charset="0"/>
              </a:rPr>
              <a:t>модельдеу</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Массалық </a:t>
            </a:r>
            <a:r>
              <a:rPr lang="kk-KZ" sz="5100" dirty="0">
                <a:latin typeface="Times New Roman" panose="02020603050405020304" pitchFamily="18" charset="0"/>
                <a:cs typeface="Times New Roman" panose="02020603050405020304" pitchFamily="18" charset="0"/>
              </a:rPr>
              <a:t>қызмет көрсету теориясы</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Кесте </a:t>
            </a:r>
            <a:r>
              <a:rPr lang="kk-KZ" sz="5100" dirty="0">
                <a:latin typeface="Times New Roman" panose="02020603050405020304" pitchFamily="18" charset="0"/>
                <a:cs typeface="Times New Roman" panose="02020603050405020304" pitchFamily="18" charset="0"/>
              </a:rPr>
              <a:t>теориясы</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Функционалды </a:t>
            </a:r>
            <a:r>
              <a:rPr lang="kk-KZ" sz="5100" dirty="0">
                <a:latin typeface="Times New Roman" panose="02020603050405020304" pitchFamily="18" charset="0"/>
                <a:cs typeface="Times New Roman" panose="02020603050405020304" pitchFamily="18" charset="0"/>
              </a:rPr>
              <a:t>құнды талдау </a:t>
            </a:r>
            <a:endParaRPr lang="ru-RU" sz="5100" dirty="0">
              <a:latin typeface="Times New Roman" panose="02020603050405020304" pitchFamily="18" charset="0"/>
              <a:cs typeface="Times New Roman" panose="02020603050405020304" pitchFamily="18" charset="0"/>
            </a:endParaRPr>
          </a:p>
          <a:p>
            <a:pPr marL="0" lvl="0" indent="0" algn="just">
              <a:buNone/>
            </a:pPr>
            <a:r>
              <a:rPr lang="kk-KZ" sz="5100" dirty="0" smtClean="0">
                <a:latin typeface="Times New Roman" panose="02020603050405020304" pitchFamily="18" charset="0"/>
                <a:cs typeface="Times New Roman" panose="02020603050405020304" pitchFamily="18" charset="0"/>
              </a:rPr>
              <a:t>- Корреляциондық </a:t>
            </a:r>
            <a:r>
              <a:rPr lang="kk-KZ" sz="5100" dirty="0">
                <a:latin typeface="Times New Roman" panose="02020603050405020304" pitchFamily="18" charset="0"/>
                <a:cs typeface="Times New Roman" panose="02020603050405020304" pitchFamily="18" charset="0"/>
              </a:rPr>
              <a:t>қатынастар әдісі</a:t>
            </a:r>
            <a:endParaRPr lang="ru-RU" sz="5100" dirty="0">
              <a:latin typeface="Times New Roman" panose="02020603050405020304" pitchFamily="18" charset="0"/>
              <a:cs typeface="Times New Roman" panose="02020603050405020304" pitchFamily="18" charset="0"/>
            </a:endParaRPr>
          </a:p>
          <a:p>
            <a:pPr marL="0" indent="0" algn="just">
              <a:buNone/>
            </a:pPr>
            <a:r>
              <a:rPr lang="kk-KZ" sz="5100" dirty="0" smtClean="0">
                <a:latin typeface="Times New Roman" panose="02020603050405020304" pitchFamily="18" charset="0"/>
                <a:cs typeface="Times New Roman" panose="02020603050405020304" pitchFamily="18" charset="0"/>
              </a:rPr>
              <a:t>	Сонымен</a:t>
            </a:r>
            <a:r>
              <a:rPr lang="kk-KZ" sz="5100" dirty="0">
                <a:latin typeface="Times New Roman" panose="02020603050405020304" pitchFamily="18" charset="0"/>
                <a:cs typeface="Times New Roman" panose="02020603050405020304" pitchFamily="18" charset="0"/>
              </a:rPr>
              <a:t>, сапа тұтынушының жан-жақты талабын қанағаттандыру болу керек, қазіргі  заманғы сапамен қамту әдіс-тәсілдері ең алдымен осы шартарды орындауы тиіс, ол үшін тұтынушы талабына зерттеу , талдау жұмыстары жүргізілуі тиіс. </a:t>
            </a:r>
            <a:endParaRPr lang="ru-RU" sz="5100" dirty="0">
              <a:latin typeface="Times New Roman" panose="02020603050405020304" pitchFamily="18" charset="0"/>
              <a:cs typeface="Times New Roman" panose="02020603050405020304" pitchFamily="18" charset="0"/>
            </a:endParaRPr>
          </a:p>
          <a:p>
            <a:pPr algn="just"/>
            <a:endParaRPr lang="ru-RU" sz="5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34784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42</TotalTime>
  <Words>8</Words>
  <Application>Microsoft Office PowerPoint</Application>
  <PresentationFormat>Экран (4:3)</PresentationFormat>
  <Paragraphs>50</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Волна</vt:lpstr>
      <vt:lpstr>Дәріс 13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13</dc:title>
  <dc:creator>Асем Сагидолдина</dc:creator>
  <cp:lastModifiedBy>Асем Сагидолдина</cp:lastModifiedBy>
  <cp:revision>2</cp:revision>
  <dcterms:created xsi:type="dcterms:W3CDTF">2023-11-13T05:56:48Z</dcterms:created>
  <dcterms:modified xsi:type="dcterms:W3CDTF">2023-11-13T06:39:31Z</dcterms:modified>
</cp:coreProperties>
</file>